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69" r:id="rId6"/>
    <p:sldId id="259" r:id="rId7"/>
    <p:sldId id="260" r:id="rId8"/>
    <p:sldId id="270" r:id="rId9"/>
    <p:sldId id="261" r:id="rId10"/>
    <p:sldId id="262" r:id="rId11"/>
    <p:sldId id="271" r:id="rId12"/>
    <p:sldId id="272" r:id="rId13"/>
    <p:sldId id="264" r:id="rId14"/>
    <p:sldId id="267" r:id="rId15"/>
    <p:sldId id="268" r:id="rId16"/>
    <p:sldId id="273" r:id="rId17"/>
    <p:sldId id="274" r:id="rId18"/>
    <p:sldId id="275" r:id="rId19"/>
    <p:sldId id="277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3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3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7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56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9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2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6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6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04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3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69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7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11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24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00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66E63E-51BA-49CF-AB87-513DEF04EA13}" type="datetimeFigureOut">
              <a:rPr lang="en-CA" smtClean="0"/>
              <a:t>06/05/2014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53D6D8-EC88-4B14-A243-86D5D77EC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7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 smtClean="0">
                <a:latin typeface="Alcohol Licks" pitchFamily="34" charset="0"/>
              </a:rPr>
              <a:t>Asexual Reproduction</a:t>
            </a:r>
            <a:endParaRPr lang="en-CA" sz="3600" dirty="0">
              <a:latin typeface="Alcohol Licks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3568" y="3356991"/>
            <a:ext cx="7776863" cy="290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353" y="648849"/>
            <a:ext cx="6799262" cy="130333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CA" dirty="0" smtClean="0"/>
              <a:t>Fragmentation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729174"/>
            <a:ext cx="7772400" cy="365601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If an organism breaks apart as a result of injury, the new fragment develops as a clone of its parent, and the injury is healed on the parent as well. This happens to some animals and plants.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5-Point Star 3"/>
          <p:cNvSpPr/>
          <p:nvPr/>
        </p:nvSpPr>
        <p:spPr>
          <a:xfrm>
            <a:off x="683568" y="3861048"/>
            <a:ext cx="1728192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-Point Star 5"/>
          <p:cNvSpPr/>
          <p:nvPr/>
        </p:nvSpPr>
        <p:spPr>
          <a:xfrm>
            <a:off x="3563888" y="4149080"/>
            <a:ext cx="1728192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067944" y="3717032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/>
          <p:cNvSpPr/>
          <p:nvPr/>
        </p:nvSpPr>
        <p:spPr>
          <a:xfrm rot="1337589">
            <a:off x="4451785" y="3835801"/>
            <a:ext cx="3600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5-Point Star 7"/>
          <p:cNvSpPr/>
          <p:nvPr/>
        </p:nvSpPr>
        <p:spPr>
          <a:xfrm>
            <a:off x="7026495" y="3378896"/>
            <a:ext cx="1095376" cy="10296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5-Point Star 8"/>
          <p:cNvSpPr/>
          <p:nvPr/>
        </p:nvSpPr>
        <p:spPr>
          <a:xfrm>
            <a:off x="6954487" y="4885753"/>
            <a:ext cx="1239391" cy="11671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4941168"/>
            <a:ext cx="1080120" cy="72008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80112" y="4077072"/>
            <a:ext cx="1296144" cy="648072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08104" y="5229200"/>
            <a:ext cx="1368152" cy="269983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430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6548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9150"/>
            <a:ext cx="3048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2" y="1448805"/>
            <a:ext cx="7668852" cy="4932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78296" y="440743"/>
            <a:ext cx="7772400" cy="1008062"/>
          </a:xfrm>
        </p:spPr>
        <p:txBody>
          <a:bodyPr/>
          <a:lstStyle/>
          <a:p>
            <a:r>
              <a:rPr lang="en-CA" dirty="0" smtClean="0"/>
              <a:t>So far, we have seen: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899592" y="1844824"/>
            <a:ext cx="18002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3707904" y="1844824"/>
            <a:ext cx="8640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788024" y="1844824"/>
            <a:ext cx="8640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15816" y="2204864"/>
            <a:ext cx="576064" cy="0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99592" y="3284984"/>
            <a:ext cx="151216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123728" y="3212976"/>
            <a:ext cx="548632" cy="451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5-Point Star 10"/>
          <p:cNvSpPr/>
          <p:nvPr/>
        </p:nvSpPr>
        <p:spPr>
          <a:xfrm>
            <a:off x="827584" y="4797152"/>
            <a:ext cx="1728192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5-Point Star 11"/>
          <p:cNvSpPr/>
          <p:nvPr/>
        </p:nvSpPr>
        <p:spPr>
          <a:xfrm>
            <a:off x="3707904" y="4869160"/>
            <a:ext cx="1728192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211960" y="4437112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Isosceles Triangle 13"/>
          <p:cNvSpPr/>
          <p:nvPr/>
        </p:nvSpPr>
        <p:spPr>
          <a:xfrm rot="1337589">
            <a:off x="4595801" y="4555881"/>
            <a:ext cx="3600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5-Point Star 14"/>
          <p:cNvSpPr/>
          <p:nvPr/>
        </p:nvSpPr>
        <p:spPr>
          <a:xfrm>
            <a:off x="6948264" y="3356992"/>
            <a:ext cx="1728192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5-Point Star 15"/>
          <p:cNvSpPr/>
          <p:nvPr/>
        </p:nvSpPr>
        <p:spPr>
          <a:xfrm>
            <a:off x="6948264" y="5229200"/>
            <a:ext cx="1728192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55776" y="5589240"/>
            <a:ext cx="1080120" cy="72008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36096" y="4437112"/>
            <a:ext cx="1800200" cy="864096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36096" y="6021288"/>
            <a:ext cx="1512168" cy="72008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9572" y="1515556"/>
            <a:ext cx="504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1.</a:t>
            </a:r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2.</a:t>
            </a:r>
            <a:endParaRPr lang="en-CA" sz="2400" dirty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3.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798734" cy="130386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CA" dirty="0" smtClean="0"/>
              <a:t>Vegetative Reproduction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80928"/>
            <a:ext cx="7772400" cy="323887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In this type of division, special cells divide repeatedly to form structures that will eventually develop into a plant identical to the parent. Examples: Tulips, daffodils, and potatoes.</a:t>
            </a:r>
            <a:endParaRPr lang="en-CA" dirty="0"/>
          </a:p>
        </p:txBody>
      </p:sp>
      <p:sp>
        <p:nvSpPr>
          <p:cNvPr id="4" name="Diamond 3"/>
          <p:cNvSpPr/>
          <p:nvPr/>
        </p:nvSpPr>
        <p:spPr>
          <a:xfrm>
            <a:off x="2483768" y="4221088"/>
            <a:ext cx="432048" cy="5040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2699792" y="4725144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700068" y="5494929"/>
            <a:ext cx="1155940" cy="94988"/>
          </a:xfrm>
          <a:custGeom>
            <a:avLst/>
            <a:gdLst>
              <a:gd name="connsiteX0" fmla="*/ 0 w 1155940"/>
              <a:gd name="connsiteY0" fmla="*/ 94988 h 94988"/>
              <a:gd name="connsiteX1" fmla="*/ 138023 w 1155940"/>
              <a:gd name="connsiteY1" fmla="*/ 8724 h 94988"/>
              <a:gd name="connsiteX2" fmla="*/ 526211 w 1155940"/>
              <a:gd name="connsiteY2" fmla="*/ 77735 h 94988"/>
              <a:gd name="connsiteX3" fmla="*/ 681487 w 1155940"/>
              <a:gd name="connsiteY3" fmla="*/ 97 h 94988"/>
              <a:gd name="connsiteX4" fmla="*/ 966158 w 1155940"/>
              <a:gd name="connsiteY4" fmla="*/ 60482 h 94988"/>
              <a:gd name="connsiteX5" fmla="*/ 1155940 w 1155940"/>
              <a:gd name="connsiteY5" fmla="*/ 8724 h 9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940" h="94988">
                <a:moveTo>
                  <a:pt x="0" y="94988"/>
                </a:moveTo>
                <a:cubicBezTo>
                  <a:pt x="25160" y="53293"/>
                  <a:pt x="50321" y="11599"/>
                  <a:pt x="138023" y="8724"/>
                </a:cubicBezTo>
                <a:cubicBezTo>
                  <a:pt x="225725" y="5849"/>
                  <a:pt x="435634" y="79173"/>
                  <a:pt x="526211" y="77735"/>
                </a:cubicBezTo>
                <a:cubicBezTo>
                  <a:pt x="616788" y="76297"/>
                  <a:pt x="608163" y="2972"/>
                  <a:pt x="681487" y="97"/>
                </a:cubicBezTo>
                <a:cubicBezTo>
                  <a:pt x="754811" y="-2778"/>
                  <a:pt x="887083" y="59044"/>
                  <a:pt x="966158" y="60482"/>
                </a:cubicBezTo>
                <a:cubicBezTo>
                  <a:pt x="1045233" y="61920"/>
                  <a:pt x="1100586" y="35322"/>
                  <a:pt x="1155940" y="872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51920" y="5085184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3709948" y="4719353"/>
            <a:ext cx="283944" cy="3600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9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57087" cy="39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096344" cy="4903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3810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151360" cy="55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CA" dirty="0" smtClean="0"/>
              <a:t>Spore Formation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84" y="2636912"/>
            <a:ext cx="7416824" cy="32388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dirty="0" smtClean="0"/>
              <a:t>Some organisms form single-celled spores in order to reproduce; these spores are carried out by water or wind, hoping to find a suitable location in order to grow. </a:t>
            </a:r>
          </a:p>
          <a:p>
            <a:pPr marL="0" indent="0">
              <a:buFont typeface="Arial"/>
              <a:buNone/>
            </a:pPr>
            <a:r>
              <a:rPr lang="en-CA" dirty="0" smtClean="0"/>
              <a:t>Examples of organisms that use spores are some fungi, such as mould and puffballs, and some bacteria. </a:t>
            </a:r>
            <a:endParaRPr lang="en-CA" dirty="0"/>
          </a:p>
          <a:p>
            <a:pPr marL="0" indent="0">
              <a:buFont typeface="Arial"/>
              <a:buNone/>
            </a:pPr>
            <a:endParaRPr lang="en-CA" dirty="0"/>
          </a:p>
        </p:txBody>
      </p:sp>
      <p:pic>
        <p:nvPicPr>
          <p:cNvPr id="1026" name="Picture 2" descr="http://notesfromnature.files.wordpress.com/2013/11/9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4709114" cy="35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 on spores: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636912"/>
            <a:ext cx="7772400" cy="4572000"/>
          </a:xfrm>
        </p:spPr>
        <p:txBody>
          <a:bodyPr/>
          <a:lstStyle/>
          <a:p>
            <a:r>
              <a:rPr lang="en-CA" dirty="0"/>
              <a:t>http://www.youtube.com/watch?v=kWSYawl0KjQ</a:t>
            </a:r>
          </a:p>
        </p:txBody>
      </p:sp>
    </p:spTree>
    <p:extLst>
      <p:ext uri="{BB962C8B-B14F-4D97-AF65-F5344CB8AC3E}">
        <p14:creationId xmlns:p14="http://schemas.microsoft.com/office/powerpoint/2010/main" val="4979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Order of the day!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3310880"/>
          </a:xfrm>
        </p:spPr>
        <p:txBody>
          <a:bodyPr/>
          <a:lstStyle/>
          <a:p>
            <a:r>
              <a:rPr lang="en-CA" dirty="0" smtClean="0"/>
              <a:t>Asexual Reproduction</a:t>
            </a:r>
          </a:p>
          <a:p>
            <a:r>
              <a:rPr lang="en-CA" dirty="0"/>
              <a:t>Mitosis Quiz!</a:t>
            </a:r>
          </a:p>
          <a:p>
            <a:r>
              <a:rPr lang="en-CA" dirty="0"/>
              <a:t>Presentation on cancer</a:t>
            </a:r>
          </a:p>
          <a:p>
            <a:r>
              <a:rPr lang="en-CA" dirty="0" smtClean="0"/>
              <a:t>Individual work time</a:t>
            </a:r>
          </a:p>
          <a:p>
            <a:r>
              <a:rPr lang="en-CA" dirty="0" smtClean="0"/>
              <a:t>Microscope booklet?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92" y="1186268"/>
            <a:ext cx="6798734" cy="1303867"/>
          </a:xfrm>
        </p:spPr>
        <p:txBody>
          <a:bodyPr/>
          <a:lstStyle/>
          <a:p>
            <a:r>
              <a:rPr lang="en-CA" dirty="0" smtClean="0"/>
              <a:t>Tomorrow, we will see: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608" y="393305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Friday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CHAPTER 5 TEST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2924944"/>
            <a:ext cx="6798736" cy="794849"/>
          </a:xfrm>
        </p:spPr>
        <p:txBody>
          <a:bodyPr/>
          <a:lstStyle/>
          <a:p>
            <a:r>
              <a:rPr lang="en-CA" dirty="0" smtClean="0"/>
              <a:t>Human- Assisted Cloning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Asexual Reproduction?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904"/>
            <a:ext cx="7546032" cy="3454896"/>
          </a:xfrm>
        </p:spPr>
        <p:txBody>
          <a:bodyPr/>
          <a:lstStyle/>
          <a:p>
            <a:pPr algn="just"/>
            <a:r>
              <a:rPr lang="en-CA" sz="2800" dirty="0" smtClean="0">
                <a:latin typeface="+mj-lt"/>
              </a:rPr>
              <a:t>Asexual reproduction: Only one parent is required, and the offspring is a genetic copy to the parent, or a clone.</a:t>
            </a:r>
          </a:p>
          <a:p>
            <a:pPr algn="just"/>
            <a:endParaRPr lang="en-CA" sz="2800" dirty="0">
              <a:latin typeface="+mj-lt"/>
            </a:endParaRPr>
          </a:p>
          <a:p>
            <a:pPr algn="just"/>
            <a:r>
              <a:rPr lang="en-CA" sz="2800" dirty="0" smtClean="0">
                <a:latin typeface="+mj-lt"/>
              </a:rPr>
              <a:t>Can use Mitosis!</a:t>
            </a:r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90662"/>
            <a:ext cx="7772400" cy="922114"/>
          </a:xfrm>
        </p:spPr>
        <p:txBody>
          <a:bodyPr/>
          <a:lstStyle/>
          <a:p>
            <a:r>
              <a:rPr lang="en-CA" dirty="0" smtClean="0"/>
              <a:t>Types of Asexual Reproduction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040" y="1628800"/>
            <a:ext cx="7772400" cy="2664296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>
                <a:latin typeface="+mj-lt"/>
              </a:rPr>
              <a:t>Binary fission:</a:t>
            </a:r>
          </a:p>
          <a:p>
            <a:endParaRPr lang="en-CA" sz="2800" dirty="0" smtClean="0">
              <a:latin typeface="+mj-lt"/>
            </a:endParaRPr>
          </a:p>
          <a:p>
            <a:pPr>
              <a:buNone/>
            </a:pPr>
            <a:r>
              <a:rPr lang="en-CA" sz="2800" dirty="0" smtClean="0">
                <a:latin typeface="+mj-lt"/>
              </a:rPr>
              <a:t>	One-celled prokaryotic organisms reproduce by replicating its genetic material and dividing into two. They have no organized nucleus, so this is simpler than mitosis.</a:t>
            </a:r>
          </a:p>
          <a:p>
            <a:pPr>
              <a:buNone/>
            </a:pPr>
            <a:endParaRPr lang="en-CA" sz="2800" dirty="0" smtClean="0">
              <a:latin typeface="+mj-lt"/>
            </a:endParaRPr>
          </a:p>
          <a:p>
            <a:pPr>
              <a:buNone/>
            </a:pPr>
            <a:endParaRPr lang="en-CA" sz="2800" dirty="0" smtClean="0">
              <a:latin typeface="+mj-lt"/>
            </a:endParaRPr>
          </a:p>
          <a:p>
            <a:pPr>
              <a:buNone/>
            </a:pPr>
            <a:endParaRPr lang="en-CA" sz="2800" dirty="0" smtClean="0">
              <a:latin typeface="+mj-lt"/>
            </a:endParaRPr>
          </a:p>
          <a:p>
            <a:pPr>
              <a:buNone/>
            </a:pPr>
            <a:endParaRPr lang="en-CA" sz="2800" dirty="0" smtClean="0">
              <a:latin typeface="+mj-lt"/>
            </a:endParaRPr>
          </a:p>
          <a:p>
            <a:pPr>
              <a:buNone/>
            </a:pPr>
            <a:endParaRPr lang="en-CA" sz="28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03648" y="4437112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5076056" y="4509120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6876256" y="4509120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191080" y="5753556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+mj-lt"/>
              </a:rPr>
              <a:t>** Mutations can still </a:t>
            </a:r>
            <a:r>
              <a:rPr lang="en-CA" sz="2400" dirty="0" smtClean="0">
                <a:latin typeface="+mj-lt"/>
              </a:rPr>
              <a:t>occur</a:t>
            </a:r>
            <a:endParaRPr lang="en-CA" sz="24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1960" y="4941168"/>
            <a:ext cx="576064" cy="0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1347787"/>
            <a:ext cx="60864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 on binary fission: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2896"/>
            <a:ext cx="7772400" cy="3526904"/>
          </a:xfrm>
        </p:spPr>
        <p:txBody>
          <a:bodyPr/>
          <a:lstStyle/>
          <a:p>
            <a:r>
              <a:rPr lang="en-CA" dirty="0" smtClean="0"/>
              <a:t>http://www.youtube.com/watch?v=DY9DNWcqxI4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CA" dirty="0" smtClean="0"/>
              <a:t>Budding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2492896"/>
            <a:ext cx="7772400" cy="3526904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The organism develops an outgrowth or bud, which detaches from parents and becomes a new individual. This is common in some </a:t>
            </a:r>
            <a:r>
              <a:rPr lang="en-CA" dirty="0" err="1" smtClean="0"/>
              <a:t>multicellular</a:t>
            </a:r>
            <a:r>
              <a:rPr lang="en-CA" dirty="0" smtClean="0"/>
              <a:t> organisms, such as sponges and hydras, and some single-celled organisms such as yeast.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123728" y="4221088"/>
            <a:ext cx="302433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5004048" y="465313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3" y="666750"/>
            <a:ext cx="7884095" cy="53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 on budding: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63691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http://www.youtube.com/watch?v=hXaswpUjK-M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394</TotalTime>
  <Words>288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Alcohol Licks</vt:lpstr>
      <vt:lpstr>Arial</vt:lpstr>
      <vt:lpstr>Garamond</vt:lpstr>
      <vt:lpstr>Organic</vt:lpstr>
      <vt:lpstr>Asexual Reproduction</vt:lpstr>
      <vt:lpstr>Order of the day!</vt:lpstr>
      <vt:lpstr>What is Asexual Reproduction?</vt:lpstr>
      <vt:lpstr>Types of Asexual Reproduction</vt:lpstr>
      <vt:lpstr>PowerPoint Presentation</vt:lpstr>
      <vt:lpstr>Video on binary fission:</vt:lpstr>
      <vt:lpstr>Budding</vt:lpstr>
      <vt:lpstr>PowerPoint Presentation</vt:lpstr>
      <vt:lpstr>Video on budding:</vt:lpstr>
      <vt:lpstr>Fragmentation</vt:lpstr>
      <vt:lpstr>PowerPoint Presentation</vt:lpstr>
      <vt:lpstr>PowerPoint Presentation</vt:lpstr>
      <vt:lpstr>So far, we have seen:</vt:lpstr>
      <vt:lpstr>Vegetative Reproduction</vt:lpstr>
      <vt:lpstr>PowerPoint Presentation</vt:lpstr>
      <vt:lpstr>PowerPoint Presentation</vt:lpstr>
      <vt:lpstr>PowerPoint Presentation</vt:lpstr>
      <vt:lpstr>Spore Formation</vt:lpstr>
      <vt:lpstr>Video on spores:</vt:lpstr>
      <vt:lpstr>Tomorrow, we will see: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Reproduction</dc:title>
  <dc:creator>Brighter Books</dc:creator>
  <cp:lastModifiedBy>Brighter Books</cp:lastModifiedBy>
  <cp:revision>19</cp:revision>
  <dcterms:created xsi:type="dcterms:W3CDTF">2014-04-29T08:56:04Z</dcterms:created>
  <dcterms:modified xsi:type="dcterms:W3CDTF">2014-05-06T12:57:02Z</dcterms:modified>
</cp:coreProperties>
</file>